
<file path=[Content_Types].xml><?xml version="1.0" encoding="utf-8"?>
<Types xmlns="http://schemas.openxmlformats.org/package/2006/content-types">
  <Default Extension="gif" ContentType="video/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9" r:id="rId6"/>
    <p:sldId id="258" r:id="rId7"/>
    <p:sldId id="2121" r:id="rId8"/>
    <p:sldId id="2122" r:id="rId9"/>
    <p:sldId id="2120" r:id="rId10"/>
    <p:sldId id="21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14D2A-6C81-4451-95F8-C77D320202B0}" type="datetimeFigureOut">
              <a:rPr lang="en-US" smtClean="0"/>
              <a:t>9/30/2020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4685E-8D53-4C82-80D6-60B236E97F76}" type="slidenum">
              <a:rPr lang="en-US" smtClean="0"/>
              <a:t>‹#›</a:t>
            </a:fld>
            <a:endParaRPr lang="en-US" dirty="0"/>
          </a:p>
        </p:txBody>
      </p:sp>
    </p:spTree>
    <p:extLst>
      <p:ext uri="{BB962C8B-B14F-4D97-AF65-F5344CB8AC3E}">
        <p14:creationId xmlns:p14="http://schemas.microsoft.com/office/powerpoint/2010/main" val="255548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212-6769-4DF0-90F5-96A3C696D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911E3-145C-4457-A14F-FFF9B1F94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CE0ABF-5B21-4E67-B912-FE372B45CE31}"/>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5" name="Footer Placeholder 4">
            <a:extLst>
              <a:ext uri="{FF2B5EF4-FFF2-40B4-BE49-F238E27FC236}">
                <a16:creationId xmlns:a16="http://schemas.microsoft.com/office/drawing/2014/main" id="{4D2D54E4-9EA2-4803-9518-8F3A7FFF06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5C3A4A-5101-4E5E-888E-BE54E8CD24B8}"/>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227473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2E98-9EF9-4265-B791-BDED735423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B6D71-D7E3-4F3A-8981-5109C342D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7F500-C92D-41B5-91F4-CF2387452C57}"/>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5" name="Footer Placeholder 4">
            <a:extLst>
              <a:ext uri="{FF2B5EF4-FFF2-40B4-BE49-F238E27FC236}">
                <a16:creationId xmlns:a16="http://schemas.microsoft.com/office/drawing/2014/main" id="{AE859194-0D88-4EA7-98C5-078E102194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AF05D-D52F-4B31-97DF-9A7BAE20C9F9}"/>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337223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B61F19-F73E-4656-B6A6-FE55C08B22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30557A-A2FF-418B-88C6-4CC93CD136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81D1E-37D8-4690-8D29-21123ACF9FED}"/>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5" name="Footer Placeholder 4">
            <a:extLst>
              <a:ext uri="{FF2B5EF4-FFF2-40B4-BE49-F238E27FC236}">
                <a16:creationId xmlns:a16="http://schemas.microsoft.com/office/drawing/2014/main" id="{281DCD9A-BF4B-480E-AA6D-C787ECA25C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D0B3B-6835-4C72-8782-80095DCD6DAE}"/>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2987303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75474" y="362875"/>
            <a:ext cx="9109697" cy="961752"/>
          </a:xfrm>
          <a:prstGeom prst="rect">
            <a:avLst/>
          </a:prstGeom>
        </p:spPr>
        <p:txBody>
          <a:bodyPr lIns="82048" tIns="41025" rIns="82048" bIns="41025" anchor="ctr"/>
          <a:lstStyle>
            <a:lvl1pPr>
              <a:defRPr sz="1650">
                <a:solidFill>
                  <a:srgbClr val="FFD200"/>
                </a:solidFill>
                <a:latin typeface="Book Antiqua" pitchFamily="18" charset="0"/>
              </a:defRPr>
            </a:lvl1pPr>
          </a:lstStyle>
          <a:p>
            <a:r>
              <a:rPr lang="en-US"/>
              <a:t>Click to edit Master title style</a:t>
            </a:r>
            <a:endParaRPr lang="en-US" dirty="0"/>
          </a:p>
        </p:txBody>
      </p:sp>
      <p:sp>
        <p:nvSpPr>
          <p:cNvPr id="4" name="Footer Placeholder 3"/>
          <p:cNvSpPr>
            <a:spLocks noGrp="1" noChangeArrowheads="1"/>
          </p:cNvSpPr>
          <p:nvPr>
            <p:ph type="ftr" sz="quarter" idx="10"/>
          </p:nvPr>
        </p:nvSpPr>
        <p:spPr>
          <a:xfrm>
            <a:off x="1593852" y="6111875"/>
            <a:ext cx="10219267" cy="166688"/>
          </a:xfrm>
          <a:prstGeom prst="rect">
            <a:avLst/>
          </a:prstGeom>
        </p:spPr>
        <p:txBody>
          <a:bodyPr vert="horz" wrap="square" lIns="82048" tIns="41025" rIns="82048" bIns="41025" numCol="1" anchor="t" anchorCtr="0" compatLnSpc="1">
            <a:prstTxWarp prst="textNoShape">
              <a:avLst/>
            </a:prstTxWarp>
          </a:bodyPr>
          <a:lstStyle>
            <a:lvl1pPr algn="r">
              <a:defRPr sz="525" smtClean="0">
                <a:solidFill>
                  <a:srgbClr val="A6A6A6"/>
                </a:solidFill>
                <a:latin typeface="Book Antiqua" pitchFamily="18" charset="0"/>
              </a:defRPr>
            </a:lvl1pPr>
          </a:lstStyle>
          <a:p>
            <a:endParaRPr lang="en-US" dirty="0"/>
          </a:p>
        </p:txBody>
      </p:sp>
    </p:spTree>
    <p:extLst>
      <p:ext uri="{BB962C8B-B14F-4D97-AF65-F5344CB8AC3E}">
        <p14:creationId xmlns:p14="http://schemas.microsoft.com/office/powerpoint/2010/main" val="36739405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D98D-6C2A-4477-9399-42E3615C6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46AD4-1211-439C-BFBA-08DCE6860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9B34A-3893-49D3-B76F-D30CB455B17A}"/>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5" name="Footer Placeholder 4">
            <a:extLst>
              <a:ext uri="{FF2B5EF4-FFF2-40B4-BE49-F238E27FC236}">
                <a16:creationId xmlns:a16="http://schemas.microsoft.com/office/drawing/2014/main" id="{030B7DFC-CDF9-4060-ACF9-617405716F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6B73A6-A08E-46E0-820E-3639FE81B1CC}"/>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55980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C985-233E-42F1-88AF-2F8DC13995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544614-7D19-4B65-8BDB-8207B0E282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08974-FD64-477E-9339-DB827B89B63D}"/>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5" name="Footer Placeholder 4">
            <a:extLst>
              <a:ext uri="{FF2B5EF4-FFF2-40B4-BE49-F238E27FC236}">
                <a16:creationId xmlns:a16="http://schemas.microsoft.com/office/drawing/2014/main" id="{42F19857-1154-44EE-BA38-57AF058E6D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120A96-2301-4DAD-BEB4-24D89E5CBF0A}"/>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362620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D985-13EA-41E3-8935-56BD37774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D5E49-D17F-44D0-91BF-ED009758E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6DD8D-4DA8-4200-B23E-851CF03A20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29F59A-39DD-40BC-A8D9-9EB13E2ABAC6}"/>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6" name="Footer Placeholder 5">
            <a:extLst>
              <a:ext uri="{FF2B5EF4-FFF2-40B4-BE49-F238E27FC236}">
                <a16:creationId xmlns:a16="http://schemas.microsoft.com/office/drawing/2014/main" id="{07E6315B-32F6-4B71-AAAD-6BE027E9FE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26713E-FB2F-459A-8FC1-FFF6FA9D0948}"/>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56911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C300-60D8-4DD6-93EC-E1BC290B22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E7A321-BF00-4FC7-A27A-1097A5477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55F491-6F70-46CB-B849-6B944DA34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2F185-E9FE-4CC5-BD27-86D178DCF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1674F-9E0B-45B0-BA87-C9B4173B77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0058D-F1A3-4F8D-9C30-D0D089DEC927}"/>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8" name="Footer Placeholder 7">
            <a:extLst>
              <a:ext uri="{FF2B5EF4-FFF2-40B4-BE49-F238E27FC236}">
                <a16:creationId xmlns:a16="http://schemas.microsoft.com/office/drawing/2014/main" id="{DE260C7D-DF7D-45FA-9C77-95EA8DB212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8DB2F14-4121-4E44-96F2-89C00FFE8C54}"/>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7216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9C7E-2FA0-4E5B-A8C4-84394FA65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6FAECE-504A-4C70-8790-A76DB5205248}"/>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4" name="Footer Placeholder 3">
            <a:extLst>
              <a:ext uri="{FF2B5EF4-FFF2-40B4-BE49-F238E27FC236}">
                <a16:creationId xmlns:a16="http://schemas.microsoft.com/office/drawing/2014/main" id="{44095CCF-893C-46A0-AB57-212DACF2F1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8DF126-8D11-4B59-8DAD-F9AD4131C022}"/>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352966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EC6E79-8CF4-491A-961A-AF64DC563430}"/>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3" name="Footer Placeholder 2">
            <a:extLst>
              <a:ext uri="{FF2B5EF4-FFF2-40B4-BE49-F238E27FC236}">
                <a16:creationId xmlns:a16="http://schemas.microsoft.com/office/drawing/2014/main" id="{A7B9BF2A-FEB4-440D-A7FE-777F08F4D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B8BD7D-EDD0-44BA-91A7-A8E331927B16}"/>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144223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7B3F-A3DF-4902-9D2E-6E8407694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CEB0A-EA45-4D57-872C-DE38220F3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1B445-3309-4794-A612-E2AA36463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6BCDC-290E-4A1C-84CD-AB7886306D64}"/>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6" name="Footer Placeholder 5">
            <a:extLst>
              <a:ext uri="{FF2B5EF4-FFF2-40B4-BE49-F238E27FC236}">
                <a16:creationId xmlns:a16="http://schemas.microsoft.com/office/drawing/2014/main" id="{2A0A9DB1-8730-4243-BFC1-AE6B60798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73397A-B4CF-45C9-AE67-C553DDFDBA14}"/>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130197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4FA9-D034-40C0-88A1-95521DE00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DB6BA2-D260-4B68-B3FC-D6AAD6F3D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671811-6B5F-43CB-8603-88CBCD673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71182-F66F-4193-AA5A-56D93668F67F}"/>
              </a:ext>
            </a:extLst>
          </p:cNvPr>
          <p:cNvSpPr>
            <a:spLocks noGrp="1"/>
          </p:cNvSpPr>
          <p:nvPr>
            <p:ph type="dt" sz="half" idx="10"/>
          </p:nvPr>
        </p:nvSpPr>
        <p:spPr/>
        <p:txBody>
          <a:bodyPr/>
          <a:lstStyle/>
          <a:p>
            <a:fld id="{20E2E394-E8F2-4AFF-9B61-859F1F3B4677}" type="datetimeFigureOut">
              <a:rPr lang="en-US" smtClean="0"/>
              <a:t>9/30/2020</a:t>
            </a:fld>
            <a:endParaRPr lang="en-US" dirty="0"/>
          </a:p>
        </p:txBody>
      </p:sp>
      <p:sp>
        <p:nvSpPr>
          <p:cNvPr id="6" name="Footer Placeholder 5">
            <a:extLst>
              <a:ext uri="{FF2B5EF4-FFF2-40B4-BE49-F238E27FC236}">
                <a16:creationId xmlns:a16="http://schemas.microsoft.com/office/drawing/2014/main" id="{ED0853DC-70D2-42B7-ACA3-8CE83A89B5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D510A7-13C3-4BCB-8915-E42ADBF86761}"/>
              </a:ext>
            </a:extLst>
          </p:cNvPr>
          <p:cNvSpPr>
            <a:spLocks noGrp="1"/>
          </p:cNvSpPr>
          <p:nvPr>
            <p:ph type="sldNum" sz="quarter" idx="12"/>
          </p:nvPr>
        </p:nvSpPr>
        <p:spPr/>
        <p:txBody>
          <a:bodyPr/>
          <a:lstStyle/>
          <a:p>
            <a:fld id="{DF997961-6E77-4A1A-A875-C30E58C4D545}" type="slidenum">
              <a:rPr lang="en-US" smtClean="0"/>
              <a:t>‹#›</a:t>
            </a:fld>
            <a:endParaRPr lang="en-US" dirty="0"/>
          </a:p>
        </p:txBody>
      </p:sp>
    </p:spTree>
    <p:extLst>
      <p:ext uri="{BB962C8B-B14F-4D97-AF65-F5344CB8AC3E}">
        <p14:creationId xmlns:p14="http://schemas.microsoft.com/office/powerpoint/2010/main" val="32615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0DB9B-2EAB-4B41-BA31-984A92570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AB7F2F-0F64-418D-B634-07EBDE09F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1C18C-F268-48B1-A2F1-F5465A9B3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2E394-E8F2-4AFF-9B61-859F1F3B4677}" type="datetimeFigureOut">
              <a:rPr lang="en-US" smtClean="0"/>
              <a:t>9/30/2020</a:t>
            </a:fld>
            <a:endParaRPr lang="en-US" dirty="0"/>
          </a:p>
        </p:txBody>
      </p:sp>
      <p:sp>
        <p:nvSpPr>
          <p:cNvPr id="5" name="Footer Placeholder 4">
            <a:extLst>
              <a:ext uri="{FF2B5EF4-FFF2-40B4-BE49-F238E27FC236}">
                <a16:creationId xmlns:a16="http://schemas.microsoft.com/office/drawing/2014/main" id="{D7BEAD25-E6DE-47B6-BF6E-8116DDBE3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663951-7048-4AE0-BB71-592A23AE7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97961-6E77-4A1A-A875-C30E58C4D545}" type="slidenum">
              <a:rPr lang="en-US" smtClean="0"/>
              <a:t>‹#›</a:t>
            </a:fld>
            <a:endParaRPr lang="en-US" dirty="0"/>
          </a:p>
        </p:txBody>
      </p:sp>
    </p:spTree>
    <p:extLst>
      <p:ext uri="{BB962C8B-B14F-4D97-AF65-F5344CB8AC3E}">
        <p14:creationId xmlns:p14="http://schemas.microsoft.com/office/powerpoint/2010/main" val="3587429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onelink.to/prudential" TargetMode="External"/><Relationship Id="rId3" Type="http://schemas.openxmlformats.org/officeDocument/2006/relationships/slideLayout" Target="../slideLayouts/slideLayout2.xml"/><Relationship Id="rId7" Type="http://schemas.openxmlformats.org/officeDocument/2006/relationships/hyperlink" Target="http://www.prudential.com/app" TargetMode="Externa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AB4B0DA-6BE3-470A-B14D-5B59CD946970}"/>
              </a:ext>
            </a:extLst>
          </p:cNvPr>
          <p:cNvPicPr>
            <a:picLocks noChangeAspect="1"/>
          </p:cNvPicPr>
          <p:nvPr/>
        </p:nvPicPr>
        <p:blipFill rotWithShape="1">
          <a:blip r:embed="rId2"/>
          <a:srcRect l="6819" t="8913" r="26691"/>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3DBC79-29E9-40CA-B004-1745E2883B6C}"/>
              </a:ext>
            </a:extLst>
          </p:cNvPr>
          <p:cNvSpPr>
            <a:spLocks noGrp="1"/>
          </p:cNvSpPr>
          <p:nvPr>
            <p:ph type="ctrTitle"/>
          </p:nvPr>
        </p:nvSpPr>
        <p:spPr>
          <a:xfrm>
            <a:off x="477981" y="1122363"/>
            <a:ext cx="4023360" cy="3204134"/>
          </a:xfrm>
        </p:spPr>
        <p:txBody>
          <a:bodyPr anchor="b">
            <a:normAutofit/>
          </a:bodyPr>
          <a:lstStyle/>
          <a:p>
            <a:pPr algn="l"/>
            <a:r>
              <a:rPr lang="en-US" sz="4800" dirty="0">
                <a:solidFill>
                  <a:srgbClr val="002060"/>
                </a:solidFill>
                <a:latin typeface="PrudentialModern" pitchFamily="2" charset="0"/>
              </a:rPr>
              <a:t>Prudential Retirement Mobile App</a:t>
            </a:r>
          </a:p>
        </p:txBody>
      </p:sp>
      <p:sp>
        <p:nvSpPr>
          <p:cNvPr id="3" name="Subtitle 2">
            <a:extLst>
              <a:ext uri="{FF2B5EF4-FFF2-40B4-BE49-F238E27FC236}">
                <a16:creationId xmlns:a16="http://schemas.microsoft.com/office/drawing/2014/main" id="{9674872A-2D3B-426A-8ADB-74BE79DBB6BA}"/>
              </a:ext>
            </a:extLst>
          </p:cNvPr>
          <p:cNvSpPr>
            <a:spLocks noGrp="1"/>
          </p:cNvSpPr>
          <p:nvPr>
            <p:ph type="subTitle" idx="1"/>
          </p:nvPr>
        </p:nvSpPr>
        <p:spPr>
          <a:xfrm>
            <a:off x="477980" y="4872922"/>
            <a:ext cx="4023359" cy="1208141"/>
          </a:xfrm>
        </p:spPr>
        <p:txBody>
          <a:bodyPr>
            <a:normAutofit/>
          </a:bodyPr>
          <a:lstStyle/>
          <a:p>
            <a:pPr algn="l"/>
            <a:r>
              <a:rPr lang="en-US" dirty="0">
                <a:solidFill>
                  <a:srgbClr val="002060"/>
                </a:solidFill>
                <a:latin typeface="PrudentialModern" pitchFamily="2" charset="0"/>
              </a:rPr>
              <a:t>Retirement planning at participants’ fingertips</a:t>
            </a:r>
          </a:p>
          <a:p>
            <a:pPr algn="l"/>
            <a:endParaRPr lang="en-US" sz="20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0E17E28-2945-45ED-B506-DAECE63DC5B7}"/>
              </a:ext>
            </a:extLst>
          </p:cNvPr>
          <p:cNvPicPr>
            <a:picLocks noChangeAspect="1"/>
          </p:cNvPicPr>
          <p:nvPr/>
        </p:nvPicPr>
        <p:blipFill>
          <a:blip r:embed="rId3"/>
          <a:stretch>
            <a:fillRect/>
          </a:stretch>
        </p:blipFill>
        <p:spPr>
          <a:xfrm>
            <a:off x="235073" y="253749"/>
            <a:ext cx="2386193" cy="743867"/>
          </a:xfrm>
          <a:prstGeom prst="rect">
            <a:avLst/>
          </a:prstGeom>
        </p:spPr>
      </p:pic>
    </p:spTree>
    <p:extLst>
      <p:ext uri="{BB962C8B-B14F-4D97-AF65-F5344CB8AC3E}">
        <p14:creationId xmlns:p14="http://schemas.microsoft.com/office/powerpoint/2010/main" val="184319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181A51-B4A7-4DE2-9987-A91D66BB86AD}"/>
              </a:ext>
            </a:extLst>
          </p:cNvPr>
          <p:cNvSpPr txBox="1">
            <a:spLocks/>
          </p:cNvSpPr>
          <p:nvPr/>
        </p:nvSpPr>
        <p:spPr>
          <a:xfrm>
            <a:off x="422898" y="271274"/>
            <a:ext cx="5155517" cy="191928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2060"/>
                </a:solidFill>
                <a:latin typeface="PrudentialModern" pitchFamily="2" charset="0"/>
              </a:rPr>
              <a:t>From web-based to native application with the most-requested transactional features</a:t>
            </a:r>
          </a:p>
        </p:txBody>
      </p:sp>
      <p:pic>
        <p:nvPicPr>
          <p:cNvPr id="5" name="Picture 4" descr="A screenshot of a cell phone&#10;&#10;Description automatically generated">
            <a:extLst>
              <a:ext uri="{FF2B5EF4-FFF2-40B4-BE49-F238E27FC236}">
                <a16:creationId xmlns:a16="http://schemas.microsoft.com/office/drawing/2014/main" id="{A9CFACA0-EB28-49D6-87D2-40DF05886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415" y="271274"/>
            <a:ext cx="2661225" cy="4731067"/>
          </a:xfrm>
          <a:prstGeom prst="rect">
            <a:avLst/>
          </a:prstGeom>
        </p:spPr>
      </p:pic>
      <p:sp>
        <p:nvSpPr>
          <p:cNvPr id="6" name="TextBox 5">
            <a:extLst>
              <a:ext uri="{FF2B5EF4-FFF2-40B4-BE49-F238E27FC236}">
                <a16:creationId xmlns:a16="http://schemas.microsoft.com/office/drawing/2014/main" id="{4E0FCE13-D10E-4381-A04C-97484B9BF88B}"/>
              </a:ext>
            </a:extLst>
          </p:cNvPr>
          <p:cNvSpPr txBox="1"/>
          <p:nvPr/>
        </p:nvSpPr>
        <p:spPr>
          <a:xfrm>
            <a:off x="5578415" y="4562475"/>
            <a:ext cx="2661225" cy="439866"/>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rPr>
              <a:t>December 2018</a:t>
            </a:r>
          </a:p>
        </p:txBody>
      </p:sp>
      <p:pic>
        <p:nvPicPr>
          <p:cNvPr id="7" name="phonegifv7" descr="A screenshot of a cell phone&#10;&#10;Description automatically generated">
            <a:hlinkClick r:id="" action="ppaction://media"/>
            <a:extLst>
              <a:ext uri="{FF2B5EF4-FFF2-40B4-BE49-F238E27FC236}">
                <a16:creationId xmlns:a16="http://schemas.microsoft.com/office/drawing/2014/main" id="{92205023-2C7B-4134-8DD0-FA3EA43F127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852908" y="699898"/>
            <a:ext cx="2503452" cy="5418101"/>
          </a:xfrm>
          <a:prstGeom prst="rect">
            <a:avLst/>
          </a:prstGeom>
        </p:spPr>
      </p:pic>
      <p:sp>
        <p:nvSpPr>
          <p:cNvPr id="8" name="TextBox 7">
            <a:extLst>
              <a:ext uri="{FF2B5EF4-FFF2-40B4-BE49-F238E27FC236}">
                <a16:creationId xmlns:a16="http://schemas.microsoft.com/office/drawing/2014/main" id="{4E584D9D-AE93-465F-B093-BC6F6AF64666}"/>
              </a:ext>
            </a:extLst>
          </p:cNvPr>
          <p:cNvSpPr txBox="1"/>
          <p:nvPr/>
        </p:nvSpPr>
        <p:spPr>
          <a:xfrm>
            <a:off x="8852908" y="5486400"/>
            <a:ext cx="2503452" cy="613483"/>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rPr>
              <a:t>January 2020</a:t>
            </a:r>
          </a:p>
        </p:txBody>
      </p:sp>
      <p:pic>
        <p:nvPicPr>
          <p:cNvPr id="9" name="Picture 8">
            <a:extLst>
              <a:ext uri="{FF2B5EF4-FFF2-40B4-BE49-F238E27FC236}">
                <a16:creationId xmlns:a16="http://schemas.microsoft.com/office/drawing/2014/main" id="{683DD23B-B191-401C-AE08-EF5B4E824523}"/>
              </a:ext>
            </a:extLst>
          </p:cNvPr>
          <p:cNvPicPr>
            <a:picLocks noChangeAspect="1"/>
          </p:cNvPicPr>
          <p:nvPr/>
        </p:nvPicPr>
        <p:blipFill>
          <a:blip r:embed="rId6"/>
          <a:stretch>
            <a:fillRect/>
          </a:stretch>
        </p:blipFill>
        <p:spPr>
          <a:xfrm>
            <a:off x="133473" y="5909803"/>
            <a:ext cx="2386193" cy="743867"/>
          </a:xfrm>
          <a:prstGeom prst="rect">
            <a:avLst/>
          </a:prstGeom>
        </p:spPr>
      </p:pic>
      <p:sp>
        <p:nvSpPr>
          <p:cNvPr id="10" name="Rectangle 9">
            <a:extLst>
              <a:ext uri="{FF2B5EF4-FFF2-40B4-BE49-F238E27FC236}">
                <a16:creationId xmlns:a16="http://schemas.microsoft.com/office/drawing/2014/main" id="{4D8134ED-A555-4C52-8C7A-DC677EB99040}"/>
              </a:ext>
            </a:extLst>
          </p:cNvPr>
          <p:cNvSpPr/>
          <p:nvPr/>
        </p:nvSpPr>
        <p:spPr>
          <a:xfrm>
            <a:off x="516649" y="2300855"/>
            <a:ext cx="4968013" cy="3139321"/>
          </a:xfrm>
          <a:prstGeom prst="rect">
            <a:avLst/>
          </a:prstGeom>
        </p:spPr>
        <p:txBody>
          <a:bodyPr wrap="square">
            <a:spAutoFit/>
          </a:bodyPr>
          <a:lstStyle/>
          <a:p>
            <a:r>
              <a:rPr lang="en-US" b="1" dirty="0">
                <a:solidFill>
                  <a:srgbClr val="002060"/>
                </a:solidFill>
                <a:effectLst/>
              </a:rPr>
              <a:t>Listening to customers</a:t>
            </a:r>
          </a:p>
          <a:p>
            <a:r>
              <a:rPr lang="en-US" dirty="0">
                <a:solidFill>
                  <a:srgbClr val="002060"/>
                </a:solidFill>
                <a:effectLst/>
              </a:rPr>
              <a:t>Retirement clients and participants told us they wanted a new and better app in order to access their plans on the go, anywhere and anytime.</a:t>
            </a:r>
          </a:p>
          <a:p>
            <a:endParaRPr lang="en-US" dirty="0">
              <a:solidFill>
                <a:srgbClr val="002060"/>
              </a:solidFill>
            </a:endParaRPr>
          </a:p>
          <a:p>
            <a:r>
              <a:rPr lang="en-US" dirty="0">
                <a:solidFill>
                  <a:srgbClr val="002060"/>
                </a:solidFill>
              </a:rPr>
              <a:t>In </a:t>
            </a:r>
            <a:r>
              <a:rPr lang="en-US" b="1" dirty="0">
                <a:solidFill>
                  <a:srgbClr val="002060"/>
                </a:solidFill>
              </a:rPr>
              <a:t>December 2018</a:t>
            </a:r>
            <a:r>
              <a:rPr lang="en-US" dirty="0">
                <a:solidFill>
                  <a:srgbClr val="002060"/>
                </a:solidFill>
              </a:rPr>
              <a:t>, the initial build was released with the primary objective of transitioning functionality to a modernized, scalable mobile experience with the ability to be continually enhanced with new features, functions and content.</a:t>
            </a:r>
          </a:p>
        </p:txBody>
      </p:sp>
      <p:sp>
        <p:nvSpPr>
          <p:cNvPr id="11" name="TextBox 10">
            <a:extLst>
              <a:ext uri="{FF2B5EF4-FFF2-40B4-BE49-F238E27FC236}">
                <a16:creationId xmlns:a16="http://schemas.microsoft.com/office/drawing/2014/main" id="{176DA850-AD64-4047-8687-88DF793E0C60}"/>
              </a:ext>
            </a:extLst>
          </p:cNvPr>
          <p:cNvSpPr txBox="1"/>
          <p:nvPr/>
        </p:nvSpPr>
        <p:spPr>
          <a:xfrm>
            <a:off x="2733675" y="6158102"/>
            <a:ext cx="8391525" cy="923330"/>
          </a:xfrm>
          <a:prstGeom prst="rect">
            <a:avLst/>
          </a:prstGeom>
          <a:noFill/>
        </p:spPr>
        <p:txBody>
          <a:bodyPr wrap="square" rtlCol="0">
            <a:spAutoFit/>
          </a:bodyPr>
          <a:lstStyle/>
          <a:p>
            <a:pPr algn="ctr"/>
            <a:r>
              <a:rPr lang="en-US" b="1" dirty="0">
                <a:solidFill>
                  <a:srgbClr val="002060"/>
                </a:solidFill>
              </a:rPr>
              <a:t>For videos and animations of the app experience visit: </a:t>
            </a:r>
            <a:r>
              <a:rPr lang="en-US" b="1" dirty="0">
                <a:solidFill>
                  <a:srgbClr val="002060"/>
                </a:solidFill>
                <a:hlinkClick r:id="rId7"/>
              </a:rPr>
              <a:t>www.prudential.com/app</a:t>
            </a:r>
            <a:endParaRPr lang="en-US" b="1" dirty="0">
              <a:solidFill>
                <a:srgbClr val="002060"/>
              </a:solidFill>
            </a:endParaRPr>
          </a:p>
          <a:p>
            <a:pPr algn="ctr"/>
            <a:r>
              <a:rPr lang="en-US" dirty="0">
                <a:solidFill>
                  <a:srgbClr val="002060"/>
                </a:solidFill>
                <a:hlinkClick r:id="rId8"/>
              </a:rPr>
              <a:t>www.onelink.to/prudential</a:t>
            </a:r>
            <a:endParaRPr lang="en-US" dirty="0">
              <a:solidFill>
                <a:srgbClr val="002060"/>
              </a:solidFill>
            </a:endParaRPr>
          </a:p>
          <a:p>
            <a:pPr algn="ctr"/>
            <a:endParaRPr lang="en-US" dirty="0">
              <a:solidFill>
                <a:srgbClr val="002060"/>
              </a:solidFill>
            </a:endParaRPr>
          </a:p>
        </p:txBody>
      </p:sp>
      <p:sp>
        <p:nvSpPr>
          <p:cNvPr id="12" name="Rectangle 11">
            <a:extLst>
              <a:ext uri="{FF2B5EF4-FFF2-40B4-BE49-F238E27FC236}">
                <a16:creationId xmlns:a16="http://schemas.microsoft.com/office/drawing/2014/main" id="{45311CED-85F5-42C4-9B46-842967391631}"/>
              </a:ext>
            </a:extLst>
          </p:cNvPr>
          <p:cNvSpPr/>
          <p:nvPr/>
        </p:nvSpPr>
        <p:spPr>
          <a:xfrm>
            <a:off x="3403905" y="5295028"/>
            <a:ext cx="4968013" cy="646331"/>
          </a:xfrm>
          <a:prstGeom prst="rect">
            <a:avLst/>
          </a:prstGeom>
        </p:spPr>
        <p:txBody>
          <a:bodyPr wrap="square">
            <a:spAutoFit/>
          </a:bodyPr>
          <a:lstStyle/>
          <a:p>
            <a:r>
              <a:rPr lang="en-US" dirty="0">
                <a:solidFill>
                  <a:srgbClr val="002060"/>
                </a:solidFill>
              </a:rPr>
              <a:t>In </a:t>
            </a:r>
            <a:r>
              <a:rPr lang="en-US" b="1" dirty="0">
                <a:solidFill>
                  <a:srgbClr val="002060"/>
                </a:solidFill>
              </a:rPr>
              <a:t>January 2020</a:t>
            </a:r>
            <a:r>
              <a:rPr lang="en-US" dirty="0">
                <a:solidFill>
                  <a:srgbClr val="002060"/>
                </a:solidFill>
              </a:rPr>
              <a:t>, additional transactional features were added closing gaps with competitors. </a:t>
            </a:r>
          </a:p>
        </p:txBody>
      </p:sp>
    </p:spTree>
    <p:extLst>
      <p:ext uri="{BB962C8B-B14F-4D97-AF65-F5344CB8AC3E}">
        <p14:creationId xmlns:p14="http://schemas.microsoft.com/office/powerpoint/2010/main" val="1301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B4BD-BBD3-45FC-BA74-3876C7469A76}"/>
              </a:ext>
            </a:extLst>
          </p:cNvPr>
          <p:cNvSpPr>
            <a:spLocks noGrp="1"/>
          </p:cNvSpPr>
          <p:nvPr>
            <p:ph type="title"/>
          </p:nvPr>
        </p:nvSpPr>
        <p:spPr>
          <a:xfrm>
            <a:off x="838200" y="365125"/>
            <a:ext cx="10515600" cy="835025"/>
          </a:xfrm>
        </p:spPr>
        <p:txBody>
          <a:bodyPr>
            <a:normAutofit/>
          </a:bodyPr>
          <a:lstStyle/>
          <a:p>
            <a:r>
              <a:rPr lang="en-US" sz="3200" dirty="0">
                <a:solidFill>
                  <a:srgbClr val="002060"/>
                </a:solidFill>
                <a:latin typeface="PrudentialModern" pitchFamily="2" charset="0"/>
              </a:rPr>
              <a:t>Enhanced customer experience focused on ease, convenience and personalization</a:t>
            </a:r>
          </a:p>
        </p:txBody>
      </p:sp>
      <p:pic>
        <p:nvPicPr>
          <p:cNvPr id="5" name="Picture 4">
            <a:extLst>
              <a:ext uri="{FF2B5EF4-FFF2-40B4-BE49-F238E27FC236}">
                <a16:creationId xmlns:a16="http://schemas.microsoft.com/office/drawing/2014/main" id="{71D081D9-FCFB-44D9-82F5-1EBDE8E57DBF}"/>
              </a:ext>
            </a:extLst>
          </p:cNvPr>
          <p:cNvPicPr>
            <a:picLocks noChangeAspect="1"/>
          </p:cNvPicPr>
          <p:nvPr/>
        </p:nvPicPr>
        <p:blipFill>
          <a:blip r:embed="rId2"/>
          <a:stretch>
            <a:fillRect/>
          </a:stretch>
        </p:blipFill>
        <p:spPr>
          <a:xfrm>
            <a:off x="10173727" y="1373895"/>
            <a:ext cx="1701638" cy="3715709"/>
          </a:xfrm>
          <a:prstGeom prst="rect">
            <a:avLst/>
          </a:prstGeom>
        </p:spPr>
      </p:pic>
      <p:pic>
        <p:nvPicPr>
          <p:cNvPr id="6" name="Picture 5">
            <a:extLst>
              <a:ext uri="{FF2B5EF4-FFF2-40B4-BE49-F238E27FC236}">
                <a16:creationId xmlns:a16="http://schemas.microsoft.com/office/drawing/2014/main" id="{C6056057-446B-42CE-B0CE-8252B178D1B2}"/>
              </a:ext>
            </a:extLst>
          </p:cNvPr>
          <p:cNvPicPr>
            <a:picLocks noChangeAspect="1"/>
          </p:cNvPicPr>
          <p:nvPr/>
        </p:nvPicPr>
        <p:blipFill>
          <a:blip r:embed="rId3"/>
          <a:stretch>
            <a:fillRect/>
          </a:stretch>
        </p:blipFill>
        <p:spPr>
          <a:xfrm>
            <a:off x="8480211" y="1300187"/>
            <a:ext cx="1693516" cy="3782187"/>
          </a:xfrm>
          <a:prstGeom prst="rect">
            <a:avLst/>
          </a:prstGeom>
        </p:spPr>
      </p:pic>
      <p:pic>
        <p:nvPicPr>
          <p:cNvPr id="7" name="Picture 6">
            <a:extLst>
              <a:ext uri="{FF2B5EF4-FFF2-40B4-BE49-F238E27FC236}">
                <a16:creationId xmlns:a16="http://schemas.microsoft.com/office/drawing/2014/main" id="{EC57D4AB-E25E-4333-8E6D-EC7FA6EA58ED}"/>
              </a:ext>
            </a:extLst>
          </p:cNvPr>
          <p:cNvPicPr>
            <a:picLocks noChangeAspect="1"/>
          </p:cNvPicPr>
          <p:nvPr/>
        </p:nvPicPr>
        <p:blipFill>
          <a:blip r:embed="rId4"/>
          <a:stretch>
            <a:fillRect/>
          </a:stretch>
        </p:blipFill>
        <p:spPr>
          <a:xfrm>
            <a:off x="358852" y="1366838"/>
            <a:ext cx="1685933" cy="3715706"/>
          </a:xfrm>
          <a:prstGeom prst="rect">
            <a:avLst/>
          </a:prstGeom>
        </p:spPr>
      </p:pic>
      <p:pic>
        <p:nvPicPr>
          <p:cNvPr id="8" name="Picture 7">
            <a:extLst>
              <a:ext uri="{FF2B5EF4-FFF2-40B4-BE49-F238E27FC236}">
                <a16:creationId xmlns:a16="http://schemas.microsoft.com/office/drawing/2014/main" id="{7BCAB700-1094-4DE2-A3DD-E6EC66585C1F}"/>
              </a:ext>
            </a:extLst>
          </p:cNvPr>
          <p:cNvPicPr>
            <a:picLocks noChangeAspect="1"/>
          </p:cNvPicPr>
          <p:nvPr/>
        </p:nvPicPr>
        <p:blipFill>
          <a:blip r:embed="rId5"/>
          <a:stretch>
            <a:fillRect/>
          </a:stretch>
        </p:blipFill>
        <p:spPr>
          <a:xfrm>
            <a:off x="1920021" y="1366835"/>
            <a:ext cx="1685933" cy="3715709"/>
          </a:xfrm>
          <a:prstGeom prst="rect">
            <a:avLst/>
          </a:prstGeom>
        </p:spPr>
      </p:pic>
      <p:pic>
        <p:nvPicPr>
          <p:cNvPr id="15" name="Picture 14">
            <a:extLst>
              <a:ext uri="{FF2B5EF4-FFF2-40B4-BE49-F238E27FC236}">
                <a16:creationId xmlns:a16="http://schemas.microsoft.com/office/drawing/2014/main" id="{69BB3A62-6B9A-4933-946C-B01126FAE31D}"/>
              </a:ext>
            </a:extLst>
          </p:cNvPr>
          <p:cNvPicPr>
            <a:picLocks noChangeAspect="1"/>
          </p:cNvPicPr>
          <p:nvPr/>
        </p:nvPicPr>
        <p:blipFill>
          <a:blip r:embed="rId6"/>
          <a:stretch>
            <a:fillRect/>
          </a:stretch>
        </p:blipFill>
        <p:spPr>
          <a:xfrm>
            <a:off x="3577630" y="1373895"/>
            <a:ext cx="1693516" cy="3715709"/>
          </a:xfrm>
          <a:prstGeom prst="rect">
            <a:avLst/>
          </a:prstGeom>
        </p:spPr>
      </p:pic>
      <p:pic>
        <p:nvPicPr>
          <p:cNvPr id="16" name="Picture 15">
            <a:extLst>
              <a:ext uri="{FF2B5EF4-FFF2-40B4-BE49-F238E27FC236}">
                <a16:creationId xmlns:a16="http://schemas.microsoft.com/office/drawing/2014/main" id="{47A5B7DF-5959-47F2-A2AB-D6915E95E611}"/>
              </a:ext>
            </a:extLst>
          </p:cNvPr>
          <p:cNvPicPr>
            <a:picLocks noChangeAspect="1"/>
          </p:cNvPicPr>
          <p:nvPr/>
        </p:nvPicPr>
        <p:blipFill>
          <a:blip r:embed="rId7"/>
          <a:stretch>
            <a:fillRect/>
          </a:stretch>
        </p:blipFill>
        <p:spPr>
          <a:xfrm>
            <a:off x="5216931" y="1352550"/>
            <a:ext cx="1699904" cy="3731909"/>
          </a:xfrm>
          <a:prstGeom prst="rect">
            <a:avLst/>
          </a:prstGeom>
        </p:spPr>
      </p:pic>
      <p:pic>
        <p:nvPicPr>
          <p:cNvPr id="17" name="Picture 16">
            <a:extLst>
              <a:ext uri="{FF2B5EF4-FFF2-40B4-BE49-F238E27FC236}">
                <a16:creationId xmlns:a16="http://schemas.microsoft.com/office/drawing/2014/main" id="{82B16C93-AB9F-42B2-A658-8E7244F43FC3}"/>
              </a:ext>
            </a:extLst>
          </p:cNvPr>
          <p:cNvPicPr>
            <a:picLocks noChangeAspect="1"/>
          </p:cNvPicPr>
          <p:nvPr/>
        </p:nvPicPr>
        <p:blipFill>
          <a:blip r:embed="rId8"/>
          <a:stretch>
            <a:fillRect/>
          </a:stretch>
        </p:blipFill>
        <p:spPr>
          <a:xfrm>
            <a:off x="6773069" y="1373895"/>
            <a:ext cx="1720547" cy="3715709"/>
          </a:xfrm>
          <a:prstGeom prst="rect">
            <a:avLst/>
          </a:prstGeom>
        </p:spPr>
      </p:pic>
      <p:pic>
        <p:nvPicPr>
          <p:cNvPr id="18" name="Picture 17">
            <a:extLst>
              <a:ext uri="{FF2B5EF4-FFF2-40B4-BE49-F238E27FC236}">
                <a16:creationId xmlns:a16="http://schemas.microsoft.com/office/drawing/2014/main" id="{0E3E46EC-20A8-4BB7-B0F8-57CB347F9886}"/>
              </a:ext>
            </a:extLst>
          </p:cNvPr>
          <p:cNvPicPr>
            <a:picLocks noChangeAspect="1"/>
          </p:cNvPicPr>
          <p:nvPr/>
        </p:nvPicPr>
        <p:blipFill>
          <a:blip r:embed="rId9"/>
          <a:stretch>
            <a:fillRect/>
          </a:stretch>
        </p:blipFill>
        <p:spPr>
          <a:xfrm>
            <a:off x="133473" y="5909803"/>
            <a:ext cx="2386193" cy="743867"/>
          </a:xfrm>
          <a:prstGeom prst="rect">
            <a:avLst/>
          </a:prstGeom>
        </p:spPr>
      </p:pic>
      <p:sp>
        <p:nvSpPr>
          <p:cNvPr id="19" name="Rectangle 18">
            <a:extLst>
              <a:ext uri="{FF2B5EF4-FFF2-40B4-BE49-F238E27FC236}">
                <a16:creationId xmlns:a16="http://schemas.microsoft.com/office/drawing/2014/main" id="{C5410F01-2755-47EF-9CC7-A813B01F43A9}"/>
              </a:ext>
            </a:extLst>
          </p:cNvPr>
          <p:cNvSpPr/>
          <p:nvPr/>
        </p:nvSpPr>
        <p:spPr>
          <a:xfrm>
            <a:off x="3144198" y="5330231"/>
            <a:ext cx="8192237" cy="1323439"/>
          </a:xfrm>
          <a:prstGeom prst="rect">
            <a:avLst/>
          </a:prstGeom>
        </p:spPr>
        <p:txBody>
          <a:bodyPr wrap="square">
            <a:spAutoFit/>
          </a:bodyPr>
          <a:lstStyle/>
          <a:p>
            <a:r>
              <a:rPr lang="en-US" sz="1600" i="1" dirty="0">
                <a:solidFill>
                  <a:srgbClr val="002060"/>
                </a:solidFill>
                <a:effectLst/>
                <a:latin typeface="PrudentialModern Light" pitchFamily="2" charset="0"/>
              </a:rPr>
              <a:t>“The Prudential Retirement app represents a great example of the journey Prudential is on to meet our individual customers where they are, provide the capabilities they expect and eventually connect them with more solutions that will fit their needs,” </a:t>
            </a:r>
            <a:r>
              <a:rPr lang="en-US" sz="1600" dirty="0">
                <a:solidFill>
                  <a:srgbClr val="002060"/>
                </a:solidFill>
                <a:effectLst/>
                <a:latin typeface="PrudentialModern Light" pitchFamily="2" charset="0"/>
              </a:rPr>
              <a:t>says Christine Lange, head of Business Management and Customer Solutions for Retirement’s Full Service Solutions unit. </a:t>
            </a:r>
          </a:p>
        </p:txBody>
      </p:sp>
    </p:spTree>
    <p:extLst>
      <p:ext uri="{BB962C8B-B14F-4D97-AF65-F5344CB8AC3E}">
        <p14:creationId xmlns:p14="http://schemas.microsoft.com/office/powerpoint/2010/main" val="192996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E34B82-0CDF-4C1E-B129-E8A0CEED9690}"/>
              </a:ext>
            </a:extLst>
          </p:cNvPr>
          <p:cNvPicPr>
            <a:picLocks noChangeAspect="1"/>
          </p:cNvPicPr>
          <p:nvPr/>
        </p:nvPicPr>
        <p:blipFill>
          <a:blip r:embed="rId2"/>
          <a:stretch>
            <a:fillRect/>
          </a:stretch>
        </p:blipFill>
        <p:spPr>
          <a:xfrm>
            <a:off x="133473" y="5909803"/>
            <a:ext cx="2386193" cy="743867"/>
          </a:xfrm>
          <a:prstGeom prst="rect">
            <a:avLst/>
          </a:prstGeom>
        </p:spPr>
      </p:pic>
      <p:pic>
        <p:nvPicPr>
          <p:cNvPr id="4" name="Picture 3">
            <a:extLst>
              <a:ext uri="{FF2B5EF4-FFF2-40B4-BE49-F238E27FC236}">
                <a16:creationId xmlns:a16="http://schemas.microsoft.com/office/drawing/2014/main" id="{BB07DBB2-5EED-4539-861E-0111CD0B6336}"/>
              </a:ext>
            </a:extLst>
          </p:cNvPr>
          <p:cNvPicPr>
            <a:picLocks noChangeAspect="1"/>
          </p:cNvPicPr>
          <p:nvPr/>
        </p:nvPicPr>
        <p:blipFill>
          <a:blip r:embed="rId3"/>
          <a:stretch>
            <a:fillRect/>
          </a:stretch>
        </p:blipFill>
        <p:spPr>
          <a:xfrm>
            <a:off x="436208" y="276224"/>
            <a:ext cx="2508218" cy="54578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8838BFC-6E3F-415E-8C69-081EA665CBF7}"/>
              </a:ext>
            </a:extLst>
          </p:cNvPr>
          <p:cNvPicPr>
            <a:picLocks noChangeAspect="1"/>
          </p:cNvPicPr>
          <p:nvPr/>
        </p:nvPicPr>
        <p:blipFill>
          <a:blip r:embed="rId4"/>
          <a:stretch>
            <a:fillRect/>
          </a:stretch>
        </p:blipFill>
        <p:spPr>
          <a:xfrm>
            <a:off x="3372860" y="151996"/>
            <a:ext cx="1758179" cy="33375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2995611-6246-4481-888D-F650BD5CCDF9}"/>
              </a:ext>
            </a:extLst>
          </p:cNvPr>
          <p:cNvPicPr>
            <a:picLocks noChangeAspect="1"/>
          </p:cNvPicPr>
          <p:nvPr/>
        </p:nvPicPr>
        <p:blipFill>
          <a:blip r:embed="rId5"/>
          <a:stretch>
            <a:fillRect/>
          </a:stretch>
        </p:blipFill>
        <p:spPr>
          <a:xfrm>
            <a:off x="3369185" y="3459076"/>
            <a:ext cx="1761853" cy="337312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233C4F7-1357-41D0-9486-E4E4B20B7281}"/>
              </a:ext>
            </a:extLst>
          </p:cNvPr>
          <p:cNvPicPr>
            <a:picLocks noChangeAspect="1"/>
          </p:cNvPicPr>
          <p:nvPr/>
        </p:nvPicPr>
        <p:blipFill>
          <a:blip r:embed="rId6"/>
          <a:stretch>
            <a:fillRect/>
          </a:stretch>
        </p:blipFill>
        <p:spPr>
          <a:xfrm>
            <a:off x="5363978" y="151996"/>
            <a:ext cx="1696985" cy="33375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D7FC9CD-83E5-429C-B0EF-3A48A72CFB66}"/>
              </a:ext>
            </a:extLst>
          </p:cNvPr>
          <p:cNvPicPr>
            <a:picLocks noChangeAspect="1"/>
          </p:cNvPicPr>
          <p:nvPr/>
        </p:nvPicPr>
        <p:blipFill>
          <a:blip r:embed="rId7"/>
          <a:stretch>
            <a:fillRect/>
          </a:stretch>
        </p:blipFill>
        <p:spPr>
          <a:xfrm>
            <a:off x="5359616" y="3468648"/>
            <a:ext cx="1696985" cy="123502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6D3FB74-79CB-46EF-92C7-E756D4A6ABBD}"/>
              </a:ext>
            </a:extLst>
          </p:cNvPr>
          <p:cNvPicPr>
            <a:picLocks noChangeAspect="1"/>
          </p:cNvPicPr>
          <p:nvPr/>
        </p:nvPicPr>
        <p:blipFill>
          <a:blip r:embed="rId8"/>
          <a:stretch>
            <a:fillRect/>
          </a:stretch>
        </p:blipFill>
        <p:spPr>
          <a:xfrm>
            <a:off x="7238689" y="151996"/>
            <a:ext cx="1919450" cy="418591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50BCBF5-265F-45B2-865F-E70B7795D5CA}"/>
              </a:ext>
            </a:extLst>
          </p:cNvPr>
          <p:cNvPicPr>
            <a:picLocks noChangeAspect="1"/>
          </p:cNvPicPr>
          <p:nvPr/>
        </p:nvPicPr>
        <p:blipFill>
          <a:blip r:embed="rId9"/>
          <a:stretch>
            <a:fillRect/>
          </a:stretch>
        </p:blipFill>
        <p:spPr>
          <a:xfrm>
            <a:off x="9060110" y="726038"/>
            <a:ext cx="1926168" cy="418591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526B005-A920-4954-984B-5BCCDF00DEE4}"/>
              </a:ext>
            </a:extLst>
          </p:cNvPr>
          <p:cNvPicPr>
            <a:picLocks noChangeAspect="1"/>
          </p:cNvPicPr>
          <p:nvPr/>
        </p:nvPicPr>
        <p:blipFill>
          <a:blip r:embed="rId10"/>
          <a:stretch>
            <a:fillRect/>
          </a:stretch>
        </p:blipFill>
        <p:spPr>
          <a:xfrm>
            <a:off x="10525760" y="3519632"/>
            <a:ext cx="1666240" cy="3252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441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DFCBCD-ED79-413E-8B77-FA2B732DAFC6}"/>
              </a:ext>
            </a:extLst>
          </p:cNvPr>
          <p:cNvPicPr>
            <a:picLocks noChangeAspect="1"/>
          </p:cNvPicPr>
          <p:nvPr/>
        </p:nvPicPr>
        <p:blipFill>
          <a:blip r:embed="rId2"/>
          <a:stretch>
            <a:fillRect/>
          </a:stretch>
        </p:blipFill>
        <p:spPr>
          <a:xfrm>
            <a:off x="133473" y="5909803"/>
            <a:ext cx="2386193" cy="743867"/>
          </a:xfrm>
          <a:prstGeom prst="rect">
            <a:avLst/>
          </a:prstGeom>
        </p:spPr>
      </p:pic>
      <p:pic>
        <p:nvPicPr>
          <p:cNvPr id="4" name="Picture 3">
            <a:extLst>
              <a:ext uri="{FF2B5EF4-FFF2-40B4-BE49-F238E27FC236}">
                <a16:creationId xmlns:a16="http://schemas.microsoft.com/office/drawing/2014/main" id="{CF0A8DCF-5FED-4E20-966D-EA2260CD1FD4}"/>
              </a:ext>
            </a:extLst>
          </p:cNvPr>
          <p:cNvPicPr>
            <a:picLocks noChangeAspect="1"/>
          </p:cNvPicPr>
          <p:nvPr/>
        </p:nvPicPr>
        <p:blipFill>
          <a:blip r:embed="rId3"/>
          <a:stretch>
            <a:fillRect/>
          </a:stretch>
        </p:blipFill>
        <p:spPr>
          <a:xfrm>
            <a:off x="371506" y="690880"/>
            <a:ext cx="2398909" cy="524256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ED40137-C5E5-4240-A0CC-2064731D1AC4}"/>
              </a:ext>
            </a:extLst>
          </p:cNvPr>
          <p:cNvPicPr>
            <a:picLocks noChangeAspect="1"/>
          </p:cNvPicPr>
          <p:nvPr/>
        </p:nvPicPr>
        <p:blipFill>
          <a:blip r:embed="rId4"/>
          <a:stretch>
            <a:fillRect/>
          </a:stretch>
        </p:blipFill>
        <p:spPr>
          <a:xfrm>
            <a:off x="3119938" y="690880"/>
            <a:ext cx="2418053" cy="52425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8F73224-6BA6-4783-AF1C-D688B77CAB69}"/>
              </a:ext>
            </a:extLst>
          </p:cNvPr>
          <p:cNvPicPr>
            <a:picLocks noChangeAspect="1"/>
          </p:cNvPicPr>
          <p:nvPr/>
        </p:nvPicPr>
        <p:blipFill>
          <a:blip r:embed="rId5"/>
          <a:stretch>
            <a:fillRect/>
          </a:stretch>
        </p:blipFill>
        <p:spPr>
          <a:xfrm>
            <a:off x="5887514" y="679822"/>
            <a:ext cx="2418053" cy="528065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011A217-B470-44EF-B85C-DE32C6AE2A93}"/>
              </a:ext>
            </a:extLst>
          </p:cNvPr>
          <p:cNvPicPr>
            <a:picLocks noChangeAspect="1"/>
          </p:cNvPicPr>
          <p:nvPr/>
        </p:nvPicPr>
        <p:blipFill>
          <a:blip r:embed="rId6"/>
          <a:stretch>
            <a:fillRect/>
          </a:stretch>
        </p:blipFill>
        <p:spPr>
          <a:xfrm>
            <a:off x="8655090" y="690880"/>
            <a:ext cx="2418053" cy="5269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38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B4BD-BBD3-45FC-BA74-3876C7469A76}"/>
              </a:ext>
            </a:extLst>
          </p:cNvPr>
          <p:cNvSpPr>
            <a:spLocks noGrp="1"/>
          </p:cNvSpPr>
          <p:nvPr>
            <p:ph type="title"/>
          </p:nvPr>
        </p:nvSpPr>
        <p:spPr>
          <a:xfrm>
            <a:off x="707571" y="204330"/>
            <a:ext cx="10515600" cy="835025"/>
          </a:xfrm>
        </p:spPr>
        <p:txBody>
          <a:bodyPr>
            <a:normAutofit/>
          </a:bodyPr>
          <a:lstStyle/>
          <a:p>
            <a:r>
              <a:rPr lang="en-US" sz="3200" dirty="0">
                <a:solidFill>
                  <a:srgbClr val="002060"/>
                </a:solidFill>
                <a:latin typeface="PrudentialModern" pitchFamily="2" charset="0"/>
              </a:rPr>
              <a:t>Driving participant satisfaction and business outcomes</a:t>
            </a:r>
          </a:p>
        </p:txBody>
      </p:sp>
      <p:sp>
        <p:nvSpPr>
          <p:cNvPr id="4" name="Rectangle 3">
            <a:extLst>
              <a:ext uri="{FF2B5EF4-FFF2-40B4-BE49-F238E27FC236}">
                <a16:creationId xmlns:a16="http://schemas.microsoft.com/office/drawing/2014/main" id="{FC0191CA-06D1-400A-8594-90AAE7E66A3C}"/>
              </a:ext>
            </a:extLst>
          </p:cNvPr>
          <p:cNvSpPr/>
          <p:nvPr/>
        </p:nvSpPr>
        <p:spPr>
          <a:xfrm>
            <a:off x="447675" y="1583387"/>
            <a:ext cx="6848475" cy="2246769"/>
          </a:xfrm>
          <a:prstGeom prst="rect">
            <a:avLst/>
          </a:prstGeom>
        </p:spPr>
        <p:txBody>
          <a:bodyPr wrap="square">
            <a:spAutoFit/>
          </a:bodyPr>
          <a:lstStyle/>
          <a:p>
            <a:pPr marL="257175" indent="-257175">
              <a:buFont typeface="Symbol" panose="05050102010706020507" pitchFamily="18" charset="2"/>
              <a:buChar char=""/>
            </a:pPr>
            <a:r>
              <a:rPr lang="en-US" sz="2000" dirty="0">
                <a:solidFill>
                  <a:srgbClr val="002060"/>
                </a:solidFill>
                <a:latin typeface="PrudentialModern Light" pitchFamily="2" charset="0"/>
                <a:ea typeface="Calibri" panose="020F0502020204030204" pitchFamily="34" charset="0"/>
              </a:rPr>
              <a:t>iOS App Store</a:t>
            </a:r>
            <a:r>
              <a:rPr lang="en-US" sz="2000" dirty="0">
                <a:solidFill>
                  <a:srgbClr val="002060"/>
                </a:solidFill>
                <a:latin typeface="PrudentialModern Light" pitchFamily="2" charset="0"/>
                <a:ea typeface="Calibri" panose="020F0502020204030204" pitchFamily="34" charset="0"/>
                <a:cs typeface="Cambria" panose="02040503050406030204" pitchFamily="18" charset="0"/>
              </a:rPr>
              <a:t> rating improved from 1.4 to 4.7 </a:t>
            </a:r>
          </a:p>
          <a:p>
            <a:pPr marL="257175" indent="-257175">
              <a:buFont typeface="Symbol" panose="05050102010706020507" pitchFamily="18" charset="2"/>
              <a:buChar char=""/>
            </a:pPr>
            <a:r>
              <a:rPr lang="en-US" sz="2000" dirty="0">
                <a:solidFill>
                  <a:srgbClr val="002060"/>
                </a:solidFill>
                <a:latin typeface="PrudentialModern Light" pitchFamily="2" charset="0"/>
                <a:ea typeface="Calibri" panose="020F0502020204030204" pitchFamily="34" charset="0"/>
              </a:rPr>
              <a:t>Android Google Play Store rating improved from 1.9 to 4.6</a:t>
            </a:r>
          </a:p>
          <a:p>
            <a:pPr marL="257175" indent="-257175">
              <a:buFont typeface="Symbol" panose="05050102010706020507" pitchFamily="18" charset="2"/>
              <a:buChar char=""/>
            </a:pPr>
            <a:r>
              <a:rPr lang="en-US" sz="2000" dirty="0">
                <a:solidFill>
                  <a:srgbClr val="002060"/>
                </a:solidFill>
                <a:latin typeface="PrudentialModern Light" pitchFamily="2" charset="0"/>
                <a:ea typeface="Calibri" panose="020F0502020204030204" pitchFamily="34" charset="0"/>
              </a:rPr>
              <a:t>App users increased 410% from 170,000 to 697,000</a:t>
            </a:r>
          </a:p>
          <a:p>
            <a:pPr marL="257175" indent="-257175">
              <a:buFont typeface="Symbol" panose="05050102010706020507" pitchFamily="18" charset="2"/>
              <a:buChar char=""/>
            </a:pPr>
            <a:r>
              <a:rPr lang="en-US" sz="2000" dirty="0">
                <a:solidFill>
                  <a:srgbClr val="002060"/>
                </a:solidFill>
                <a:latin typeface="PrudentialModern Light" pitchFamily="2" charset="0"/>
                <a:ea typeface="Calibri" panose="020F0502020204030204" pitchFamily="34" charset="0"/>
              </a:rPr>
              <a:t>32.5K DAU, and 197K MAU.</a:t>
            </a:r>
          </a:p>
          <a:p>
            <a:pPr marL="257175" indent="-257175">
              <a:buFont typeface="Symbol" panose="05050102010706020507" pitchFamily="18" charset="2"/>
              <a:buChar char=""/>
            </a:pPr>
            <a:r>
              <a:rPr lang="en-US" sz="2000" dirty="0">
                <a:solidFill>
                  <a:srgbClr val="002060"/>
                </a:solidFill>
                <a:latin typeface="PrudentialModern Light" pitchFamily="2" charset="0"/>
                <a:ea typeface="Calibri" panose="020F0502020204030204" pitchFamily="34" charset="0"/>
              </a:rPr>
              <a:t>92k+</a:t>
            </a:r>
            <a:r>
              <a:rPr lang="en-US" sz="2000" dirty="0">
                <a:solidFill>
                  <a:srgbClr val="002060"/>
                </a:solidFill>
                <a:latin typeface="PrudentialModern Light" pitchFamily="2" charset="0"/>
                <a:ea typeface="Calibri" panose="020F0502020204030204" pitchFamily="34" charset="0"/>
                <a:cs typeface="Cambria" panose="02040503050406030204" pitchFamily="18" charset="0"/>
              </a:rPr>
              <a:t> </a:t>
            </a:r>
            <a:r>
              <a:rPr lang="en-US" sz="2000" dirty="0">
                <a:solidFill>
                  <a:srgbClr val="002060"/>
                </a:solidFill>
                <a:latin typeface="PrudentialModern Light" pitchFamily="2" charset="0"/>
                <a:ea typeface="Calibri" panose="020F0502020204030204" pitchFamily="34" charset="0"/>
              </a:rPr>
              <a:t>users increased contributions via the app</a:t>
            </a:r>
          </a:p>
          <a:p>
            <a:pPr marL="257175" indent="-257175">
              <a:buFont typeface="Symbol" panose="05050102010706020507" pitchFamily="18" charset="2"/>
              <a:buChar char=""/>
            </a:pPr>
            <a:r>
              <a:rPr lang="en-US" sz="2000" dirty="0">
                <a:solidFill>
                  <a:srgbClr val="002060"/>
                </a:solidFill>
                <a:latin typeface="PrudentialModern Light" pitchFamily="2" charset="0"/>
                <a:ea typeface="Calibri" panose="020F0502020204030204" pitchFamily="34" charset="0"/>
              </a:rPr>
              <a:t>181,000 monthly unique visitors in 2020</a:t>
            </a:r>
          </a:p>
          <a:p>
            <a:pPr marL="257175" indent="-257175">
              <a:buFont typeface="Symbol" panose="05050102010706020507" pitchFamily="18" charset="2"/>
              <a:buChar char=""/>
            </a:pPr>
            <a:r>
              <a:rPr lang="en-US" sz="2000" dirty="0">
                <a:solidFill>
                  <a:srgbClr val="002060"/>
                </a:solidFill>
                <a:latin typeface="PrudentialModern Light" pitchFamily="2" charset="0"/>
                <a:ea typeface="Calibri" panose="020F0502020204030204" pitchFamily="34" charset="0"/>
              </a:rPr>
              <a:t>Personalized financial wellness tips, articles and videos</a:t>
            </a:r>
          </a:p>
        </p:txBody>
      </p:sp>
      <p:pic>
        <p:nvPicPr>
          <p:cNvPr id="18" name="Picture 17">
            <a:extLst>
              <a:ext uri="{FF2B5EF4-FFF2-40B4-BE49-F238E27FC236}">
                <a16:creationId xmlns:a16="http://schemas.microsoft.com/office/drawing/2014/main" id="{0E3E46EC-20A8-4BB7-B0F8-57CB347F9886}"/>
              </a:ext>
            </a:extLst>
          </p:cNvPr>
          <p:cNvPicPr>
            <a:picLocks noChangeAspect="1"/>
          </p:cNvPicPr>
          <p:nvPr/>
        </p:nvPicPr>
        <p:blipFill>
          <a:blip r:embed="rId2"/>
          <a:stretch>
            <a:fillRect/>
          </a:stretch>
        </p:blipFill>
        <p:spPr>
          <a:xfrm>
            <a:off x="133473" y="5909803"/>
            <a:ext cx="2386193" cy="743867"/>
          </a:xfrm>
          <a:prstGeom prst="rect">
            <a:avLst/>
          </a:prstGeom>
        </p:spPr>
      </p:pic>
      <p:pic>
        <p:nvPicPr>
          <p:cNvPr id="12" name="Picture Placeholder 9" descr="A person sitting at a table with a cup of coffee&#10;&#10;Description automatically generated">
            <a:extLst>
              <a:ext uri="{FF2B5EF4-FFF2-40B4-BE49-F238E27FC236}">
                <a16:creationId xmlns:a16="http://schemas.microsoft.com/office/drawing/2014/main" id="{2BAD0D66-42C0-454A-AD5C-8700BF45BA86}"/>
              </a:ext>
            </a:extLst>
          </p:cNvPr>
          <p:cNvPicPr>
            <a:picLocks noChangeAspect="1"/>
          </p:cNvPicPr>
          <p:nvPr/>
        </p:nvPicPr>
        <p:blipFill>
          <a:blip r:embed="rId3"/>
          <a:srcRect t="1364" b="1364"/>
          <a:stretch>
            <a:fillRect/>
          </a:stretch>
        </p:blipFill>
        <p:spPr>
          <a:xfrm>
            <a:off x="7654320" y="1200150"/>
            <a:ext cx="4246034" cy="5551714"/>
          </a:xfrm>
          <a:prstGeom prst="rect">
            <a:avLst/>
          </a:prstGeom>
        </p:spPr>
      </p:pic>
      <p:sp>
        <p:nvSpPr>
          <p:cNvPr id="9" name="Rectangle 8">
            <a:extLst>
              <a:ext uri="{FF2B5EF4-FFF2-40B4-BE49-F238E27FC236}">
                <a16:creationId xmlns:a16="http://schemas.microsoft.com/office/drawing/2014/main" id="{1E8E3B39-50A6-42F7-B3A6-C02A2A19853A}"/>
              </a:ext>
            </a:extLst>
          </p:cNvPr>
          <p:cNvSpPr/>
          <p:nvPr/>
        </p:nvSpPr>
        <p:spPr>
          <a:xfrm>
            <a:off x="514350" y="4272037"/>
            <a:ext cx="6096000" cy="1477328"/>
          </a:xfrm>
          <a:prstGeom prst="rect">
            <a:avLst/>
          </a:prstGeom>
        </p:spPr>
        <p:txBody>
          <a:bodyPr>
            <a:spAutoFit/>
          </a:bodyPr>
          <a:lstStyle/>
          <a:p>
            <a:r>
              <a:rPr lang="en-US" b="0" i="1" dirty="0">
                <a:solidFill>
                  <a:srgbClr val="002060"/>
                </a:solidFill>
                <a:effectLst/>
                <a:latin typeface="PrudentialModern Light" pitchFamily="2" charset="0"/>
              </a:rPr>
              <a:t>"The new UI is pretty slick and intuitive. I can quickly get an update on my account with the data loading pretty fast." </a:t>
            </a:r>
          </a:p>
          <a:p>
            <a:endParaRPr lang="en-US" i="1" dirty="0">
              <a:solidFill>
                <a:srgbClr val="002060"/>
              </a:solidFill>
              <a:latin typeface="PrudentialModern Light" pitchFamily="2" charset="0"/>
            </a:endParaRPr>
          </a:p>
          <a:p>
            <a:r>
              <a:rPr lang="en-US" i="1" dirty="0">
                <a:solidFill>
                  <a:srgbClr val="002060"/>
                </a:solidFill>
                <a:latin typeface="PrudentialModern Light" pitchFamily="2" charset="0"/>
              </a:rPr>
              <a:t>"Easy to use, setting up app is very quick and I can easily change my contributions." </a:t>
            </a:r>
          </a:p>
        </p:txBody>
      </p:sp>
    </p:spTree>
    <p:extLst>
      <p:ext uri="{BB962C8B-B14F-4D97-AF65-F5344CB8AC3E}">
        <p14:creationId xmlns:p14="http://schemas.microsoft.com/office/powerpoint/2010/main" val="425619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77A8CA9-EE89-40F4-8EBC-1B11214C88BA}"/>
              </a:ext>
            </a:extLst>
          </p:cNvPr>
          <p:cNvPicPr>
            <a:picLocks noChangeAspect="1"/>
          </p:cNvPicPr>
          <p:nvPr/>
        </p:nvPicPr>
        <p:blipFill>
          <a:blip r:embed="rId2"/>
          <a:stretch>
            <a:fillRect/>
          </a:stretch>
        </p:blipFill>
        <p:spPr>
          <a:xfrm>
            <a:off x="4366751" y="4125952"/>
            <a:ext cx="4441960" cy="249569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B401A98-295D-438D-82E7-5AC615E29CB1}"/>
              </a:ext>
            </a:extLst>
          </p:cNvPr>
          <p:cNvPicPr>
            <a:picLocks noChangeAspect="1"/>
          </p:cNvPicPr>
          <p:nvPr/>
        </p:nvPicPr>
        <p:blipFill>
          <a:blip r:embed="rId3"/>
          <a:stretch>
            <a:fillRect/>
          </a:stretch>
        </p:blipFill>
        <p:spPr>
          <a:xfrm>
            <a:off x="540851" y="1188520"/>
            <a:ext cx="3394580" cy="4313244"/>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DA746442-4B3E-4E5C-9C12-3A4416AFFC04}"/>
              </a:ext>
            </a:extLst>
          </p:cNvPr>
          <p:cNvSpPr>
            <a:spLocks noGrp="1"/>
          </p:cNvSpPr>
          <p:nvPr>
            <p:ph type="title"/>
          </p:nvPr>
        </p:nvSpPr>
        <p:spPr>
          <a:xfrm>
            <a:off x="942688" y="319041"/>
            <a:ext cx="8229600" cy="487362"/>
          </a:xfrm>
          <a:noFill/>
        </p:spPr>
        <p:txBody>
          <a:bodyPr>
            <a:noAutofit/>
          </a:bodyPr>
          <a:lstStyle/>
          <a:p>
            <a:r>
              <a:rPr lang="en-US" sz="3200" dirty="0">
                <a:solidFill>
                  <a:srgbClr val="002060"/>
                </a:solidFill>
                <a:latin typeface="PrudentialModern" pitchFamily="2" charset="0"/>
              </a:rPr>
              <a:t>Marketing Support- Samples</a:t>
            </a:r>
          </a:p>
        </p:txBody>
      </p:sp>
      <p:pic>
        <p:nvPicPr>
          <p:cNvPr id="12" name="Picture 11">
            <a:extLst>
              <a:ext uri="{FF2B5EF4-FFF2-40B4-BE49-F238E27FC236}">
                <a16:creationId xmlns:a16="http://schemas.microsoft.com/office/drawing/2014/main" id="{691F1384-4D43-49D6-968E-4D46793A0C77}"/>
              </a:ext>
            </a:extLst>
          </p:cNvPr>
          <p:cNvPicPr>
            <a:picLocks noChangeAspect="1"/>
          </p:cNvPicPr>
          <p:nvPr/>
        </p:nvPicPr>
        <p:blipFill>
          <a:blip r:embed="rId4"/>
          <a:stretch>
            <a:fillRect/>
          </a:stretch>
        </p:blipFill>
        <p:spPr>
          <a:xfrm>
            <a:off x="4275407" y="1019721"/>
            <a:ext cx="4144695" cy="2892913"/>
          </a:xfrm>
          <a:prstGeom prst="rect">
            <a:avLst/>
          </a:prstGeom>
          <a:ln>
            <a:noFill/>
          </a:ln>
          <a:effectLst>
            <a:outerShdw blurRad="292100" dist="139700" dir="2700000" algn="tl" rotWithShape="0">
              <a:srgbClr val="333333">
                <a:alpha val="65000"/>
              </a:srgbClr>
            </a:outerShdw>
          </a:effectLst>
        </p:spPr>
      </p:pic>
      <p:pic>
        <p:nvPicPr>
          <p:cNvPr id="2" name="Picture 1" descr="A screenshot of a cell phone&#10;&#10;Description automatically generated">
            <a:extLst>
              <a:ext uri="{FF2B5EF4-FFF2-40B4-BE49-F238E27FC236}">
                <a16:creationId xmlns:a16="http://schemas.microsoft.com/office/drawing/2014/main" id="{E81CB2BA-1CC9-4C6E-B745-91A62A09001F}"/>
              </a:ext>
            </a:extLst>
          </p:cNvPr>
          <p:cNvPicPr>
            <a:picLocks noChangeAspect="1"/>
          </p:cNvPicPr>
          <p:nvPr/>
        </p:nvPicPr>
        <p:blipFill>
          <a:blip r:embed="rId5"/>
          <a:stretch>
            <a:fillRect/>
          </a:stretch>
        </p:blipFill>
        <p:spPr>
          <a:xfrm>
            <a:off x="9100055" y="319041"/>
            <a:ext cx="2857500" cy="619125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9DDDE48-7E84-4DB7-BD6E-D96550D898F4}"/>
              </a:ext>
            </a:extLst>
          </p:cNvPr>
          <p:cNvPicPr>
            <a:picLocks noChangeAspect="1"/>
          </p:cNvPicPr>
          <p:nvPr/>
        </p:nvPicPr>
        <p:blipFill>
          <a:blip r:embed="rId6"/>
          <a:stretch>
            <a:fillRect/>
          </a:stretch>
        </p:blipFill>
        <p:spPr>
          <a:xfrm>
            <a:off x="133473" y="5909803"/>
            <a:ext cx="2386193" cy="743867"/>
          </a:xfrm>
          <a:prstGeom prst="rect">
            <a:avLst/>
          </a:prstGeom>
        </p:spPr>
      </p:pic>
    </p:spTree>
    <p:extLst>
      <p:ext uri="{BB962C8B-B14F-4D97-AF65-F5344CB8AC3E}">
        <p14:creationId xmlns:p14="http://schemas.microsoft.com/office/powerpoint/2010/main" val="76919384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AE59E57AE01B4F86E91CF5C5B8529D" ma:contentTypeVersion="11" ma:contentTypeDescription="Create a new document." ma:contentTypeScope="" ma:versionID="6875a519521a634e88c3aaee4e20a2df">
  <xsd:schema xmlns:xsd="http://www.w3.org/2001/XMLSchema" xmlns:xs="http://www.w3.org/2001/XMLSchema" xmlns:p="http://schemas.microsoft.com/office/2006/metadata/properties" xmlns:ns3="3774ac36-4847-44ac-822b-ce38c962f441" xmlns:ns4="febc66b9-edfa-41bd-b9d5-babe44bec7b1" targetNamespace="http://schemas.microsoft.com/office/2006/metadata/properties" ma:root="true" ma:fieldsID="98a1bdd798060059fd301109969a14e2" ns3:_="" ns4:_="">
    <xsd:import namespace="3774ac36-4847-44ac-822b-ce38c962f441"/>
    <xsd:import namespace="febc66b9-edfa-41bd-b9d5-babe44bec7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4ac36-4847-44ac-822b-ce38c962f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bc66b9-edfa-41bd-b9d5-babe44bec7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2DFDF4-B68F-4010-B6C8-A0D5B5762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4ac36-4847-44ac-822b-ce38c962f441"/>
    <ds:schemaRef ds:uri="febc66b9-edfa-41bd-b9d5-babe44bec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D340E7-FF47-4737-BE2D-A7F3273E8CE3}">
  <ds:schemaRefs>
    <ds:schemaRef ds:uri="http://schemas.microsoft.com/sharepoint/v3/contenttype/forms"/>
  </ds:schemaRefs>
</ds:datastoreItem>
</file>

<file path=customXml/itemProps3.xml><?xml version="1.0" encoding="utf-8"?>
<ds:datastoreItem xmlns:ds="http://schemas.openxmlformats.org/officeDocument/2006/customXml" ds:itemID="{C36A43A4-A5CE-4B33-B7D4-E2E7847FB6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10362</TotalTime>
  <Words>311</Words>
  <Application>Microsoft Office PowerPoint</Application>
  <PresentationFormat>Widescreen</PresentationFormat>
  <Paragraphs>26</Paragraphs>
  <Slides>7</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Book Antiqua</vt:lpstr>
      <vt:lpstr>Calibri</vt:lpstr>
      <vt:lpstr>Calibri Light</vt:lpstr>
      <vt:lpstr>PrudentialModern</vt:lpstr>
      <vt:lpstr>PrudentialModern Light</vt:lpstr>
      <vt:lpstr>Symbol</vt:lpstr>
      <vt:lpstr>Office Theme</vt:lpstr>
      <vt:lpstr>Prudential Retirement Mobile App</vt:lpstr>
      <vt:lpstr>PowerPoint Presentation</vt:lpstr>
      <vt:lpstr>Enhanced customer experience focused on ease, convenience and personalization</vt:lpstr>
      <vt:lpstr>PowerPoint Presentation</vt:lpstr>
      <vt:lpstr>PowerPoint Presentation</vt:lpstr>
      <vt:lpstr>Driving participant satisfaction and business outcomes</vt:lpstr>
      <vt:lpstr>Marketing Support- Samples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Prudential Retirement Mobile App</dc:title>
  <dc:creator>Heather Wrisley</dc:creator>
  <cp:lastModifiedBy>Heather Wrisley</cp:lastModifiedBy>
  <cp:revision>22</cp:revision>
  <dcterms:created xsi:type="dcterms:W3CDTF">2020-08-31T15:24:10Z</dcterms:created>
  <dcterms:modified xsi:type="dcterms:W3CDTF">2020-09-30T17:35:20Z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0x01010076AE59E57AE01B4F86E91CF5C5B8529D</vt:lpwstr>
  </property>
</Properties>
</file>